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handoutMasterIdLst>
    <p:handoutMasterId r:id="rId26"/>
  </p:handoutMasterIdLst>
  <p:sldIdLst>
    <p:sldId id="256" r:id="rId2"/>
    <p:sldId id="267" r:id="rId3"/>
    <p:sldId id="271" r:id="rId4"/>
    <p:sldId id="258" r:id="rId5"/>
    <p:sldId id="259" r:id="rId6"/>
    <p:sldId id="262" r:id="rId7"/>
    <p:sldId id="263" r:id="rId8"/>
    <p:sldId id="264" r:id="rId9"/>
    <p:sldId id="265" r:id="rId10"/>
    <p:sldId id="266" r:id="rId11"/>
    <p:sldId id="268" r:id="rId12"/>
    <p:sldId id="270" r:id="rId13"/>
    <p:sldId id="272" r:id="rId14"/>
    <p:sldId id="273" r:id="rId15"/>
    <p:sldId id="275" r:id="rId16"/>
    <p:sldId id="276" r:id="rId17"/>
    <p:sldId id="279" r:id="rId18"/>
    <p:sldId id="278" r:id="rId19"/>
    <p:sldId id="280" r:id="rId20"/>
    <p:sldId id="281" r:id="rId21"/>
    <p:sldId id="282" r:id="rId22"/>
    <p:sldId id="284" r:id="rId23"/>
    <p:sldId id="288"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03" d="100"/>
          <a:sy n="103" d="100"/>
        </p:scale>
        <p:origin x="234"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4104"/>
    </p:cViewPr>
  </p:sorterViewPr>
  <p:notesViewPr>
    <p:cSldViewPr showGuides="1">
      <p:cViewPr varScale="1">
        <p:scale>
          <a:sx n="56" d="100"/>
          <a:sy n="56" d="100"/>
        </p:scale>
        <p:origin x="-1860"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429000" cy="838200"/>
          </a:xfrm>
          <a:prstGeom prst="rect">
            <a:avLst/>
          </a:prstGeom>
        </p:spPr>
        <p:txBody>
          <a:bodyPr vert="horz" lIns="91440" tIns="45720" rIns="91440" bIns="45720" rtlCol="0"/>
          <a:lstStyle>
            <a:lvl1pPr algn="l">
              <a:defRPr sz="1200"/>
            </a:lvl1pPr>
          </a:lstStyle>
          <a:p>
            <a:r>
              <a:rPr lang="en-US" dirty="0" smtClean="0"/>
              <a:t>Introduction to Social Studies</a:t>
            </a:r>
          </a:p>
          <a:p>
            <a:r>
              <a:rPr lang="en-US" dirty="0" smtClean="0"/>
              <a:t>(information taken from “The Elementary Social Studies Curriculum” written by June Chapin)</a:t>
            </a: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dirty="0" smtClean="0"/>
              <a:t>SSE3312</a:t>
            </a:r>
          </a:p>
          <a:p>
            <a:r>
              <a:rPr lang="en-US" dirty="0" smtClean="0"/>
              <a:t>Shloe Kerness</a:t>
            </a:r>
          </a:p>
          <a:p>
            <a:r>
              <a:rPr lang="en-US" dirty="0" smtClean="0"/>
              <a:t>9/2/2008</a:t>
            </a:r>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3C075E7-E0D6-48DB-8A88-8B7BC8271D88}" type="slidenum">
              <a:rPr lang="en-US" smtClean="0"/>
              <a:pPr/>
              <a:t>‹#›</a:t>
            </a:fld>
            <a:endParaRPr lang="en-US" dirty="0"/>
          </a:p>
        </p:txBody>
      </p:sp>
    </p:spTree>
    <p:extLst>
      <p:ext uri="{BB962C8B-B14F-4D97-AF65-F5344CB8AC3E}">
        <p14:creationId xmlns:p14="http://schemas.microsoft.com/office/powerpoint/2010/main" val="7178341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5010" y="0"/>
            <a:ext cx="2971800" cy="457200"/>
          </a:xfrm>
          <a:prstGeom prst="rect">
            <a:avLst/>
          </a:prstGeom>
        </p:spPr>
        <p:txBody>
          <a:bodyPr vert="horz" lIns="91440" tIns="45720" rIns="91440" bIns="45720" rtlCol="0"/>
          <a:lstStyle>
            <a:lvl1pPr algn="r">
              <a:defRPr sz="1200"/>
            </a:lvl1pPr>
          </a:lstStyle>
          <a:p>
            <a:fld id="{34BA1131-2424-4316-8593-21D066CEBDC1}" type="datetimeFigureOut">
              <a:rPr lang="en-US" smtClean="0"/>
              <a:pPr/>
              <a:t>8/25/2014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4684"/>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5010" y="8684684"/>
            <a:ext cx="2971800" cy="457200"/>
          </a:xfrm>
          <a:prstGeom prst="rect">
            <a:avLst/>
          </a:prstGeom>
        </p:spPr>
        <p:txBody>
          <a:bodyPr vert="horz" lIns="91440" tIns="45720" rIns="91440" bIns="45720" rtlCol="0" anchor="b"/>
          <a:lstStyle>
            <a:lvl1pPr algn="r">
              <a:defRPr sz="1200"/>
            </a:lvl1pPr>
          </a:lstStyle>
          <a:p>
            <a:fld id="{0E9A22BE-F468-452F-9D60-363514737E41}" type="slidenum">
              <a:rPr lang="en-US" smtClean="0"/>
              <a:pPr/>
              <a:t>‹#›</a:t>
            </a:fld>
            <a:endParaRPr lang="en-US"/>
          </a:p>
        </p:txBody>
      </p:sp>
    </p:spTree>
    <p:extLst>
      <p:ext uri="{BB962C8B-B14F-4D97-AF65-F5344CB8AC3E}">
        <p14:creationId xmlns:p14="http://schemas.microsoft.com/office/powerpoint/2010/main" val="9759043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46304" y="6391657"/>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992D9BC1-F41F-4E75-A327-3840962309EA}" type="datetimeFigureOut">
              <a:rPr lang="en-US" smtClean="0"/>
              <a:pPr/>
              <a:t>8/25/2014</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a:xfrm>
            <a:off x="4343400" y="2199451"/>
            <a:ext cx="457200" cy="441325"/>
          </a:xfrm>
        </p:spPr>
        <p:txBody>
          <a:bodyPr/>
          <a:lstStyle>
            <a:lvl1pPr>
              <a:defRPr>
                <a:solidFill>
                  <a:schemeClr val="accent3">
                    <a:shade val="75000"/>
                  </a:schemeClr>
                </a:solidFill>
              </a:defRPr>
            </a:lvl1pPr>
          </a:lstStyle>
          <a:p>
            <a:fld id="{1B32C87B-0D37-4FD7-AB22-B7278BC56695}" type="slidenum">
              <a:rPr lang="en-US" smtClean="0"/>
              <a:pPr/>
              <a:t>‹#›</a:t>
            </a:fld>
            <a:endParaRPr lang="en-US" dirty="0"/>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92D9BC1-F41F-4E75-A327-3840962309EA}" type="datetimeFigureOut">
              <a:rPr lang="en-US" smtClean="0"/>
              <a:pPr/>
              <a:t>8/25/2014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B32C87B-0D37-4FD7-AB22-B7278BC56695}"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a:spLocks noChangeArrowheads="1"/>
          </p:cNvSpPr>
          <p:nvPr/>
        </p:nvSpPr>
        <p:spPr bwMode="auto">
          <a:xfrm>
            <a:off x="146304" y="6391657"/>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6915912" y="3009902"/>
            <a:ext cx="457200" cy="441325"/>
          </a:xfrm>
        </p:spPr>
        <p:txBody>
          <a:bodyPr/>
          <a:lstStyle/>
          <a:p>
            <a:fld id="{1B32C87B-0D37-4FD7-AB22-B7278BC56695}" type="slidenum">
              <a:rPr lang="en-US" smtClean="0"/>
              <a:pPr/>
              <a:t>‹#›</a:t>
            </a:fld>
            <a:endParaRPr lang="en-US" dirty="0"/>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92D9BC1-F41F-4E75-A327-3840962309EA}" type="datetimeFigureOut">
              <a:rPr lang="en-US" smtClean="0"/>
              <a:pPr/>
              <a:t>8/25/2014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2" name="Vertical Title 1"/>
          <p:cNvSpPr>
            <a:spLocks noGrp="1"/>
          </p:cNvSpPr>
          <p:nvPr>
            <p:ph type="title" orient="vert"/>
          </p:nvPr>
        </p:nvSpPr>
        <p:spPr>
          <a:xfrm>
            <a:off x="7391400" y="304802"/>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992D9BC1-F41F-4E75-A327-3840962309EA}" type="datetimeFigureOut">
              <a:rPr lang="en-US" smtClean="0"/>
              <a:pPr/>
              <a:t>8/25/2014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4361688" y="1026373"/>
            <a:ext cx="457200" cy="441325"/>
          </a:xfrm>
        </p:spPr>
        <p:txBody>
          <a:bodyPr/>
          <a:lstStyle/>
          <a:p>
            <a:fld id="{1B32C87B-0D37-4FD7-AB22-B7278BC56695}" type="slidenum">
              <a:rPr lang="en-US" smtClean="0"/>
              <a:pPr/>
              <a:t>‹#›</a:t>
            </a:fld>
            <a:endParaRPr lang="en-US" dirty="0"/>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Text Placeholder 2"/>
          <p:cNvSpPr>
            <a:spLocks noGrp="1"/>
          </p:cNvSpPr>
          <p:nvPr>
            <p:ph type="body" idx="1"/>
          </p:nvPr>
        </p:nvSpPr>
        <p:spPr>
          <a:xfrm>
            <a:off x="1368426" y="2743201"/>
            <a:ext cx="6480175"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7"/>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dirty="0"/>
          </a:p>
        </p:txBody>
      </p:sp>
      <p:sp>
        <p:nvSpPr>
          <p:cNvPr id="4" name="Date Placeholder 3"/>
          <p:cNvSpPr>
            <a:spLocks noGrp="1"/>
          </p:cNvSpPr>
          <p:nvPr>
            <p:ph type="dt" sz="half" idx="10"/>
          </p:nvPr>
        </p:nvSpPr>
        <p:spPr/>
        <p:txBody>
          <a:bodyPr/>
          <a:lstStyle/>
          <a:p>
            <a:fld id="{992D9BC1-F41F-4E75-A327-3840962309EA}" type="datetimeFigureOut">
              <a:rPr lang="en-US" smtClean="0"/>
              <a:pPr/>
              <a:t>8/25/2014</a:t>
            </a:fld>
            <a:endParaRPr lang="en-US" dirty="0"/>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4343400" y="2199451"/>
            <a:ext cx="457200" cy="441325"/>
          </a:xfrm>
        </p:spPr>
        <p:txBody>
          <a:bodyPr/>
          <a:lstStyle>
            <a:lvl1pPr>
              <a:defRPr>
                <a:solidFill>
                  <a:schemeClr val="accent3">
                    <a:shade val="75000"/>
                  </a:schemeClr>
                </a:solidFill>
              </a:defRPr>
            </a:lvl1pPr>
          </a:lstStyle>
          <a:p>
            <a:fld id="{1B32C87B-0D37-4FD7-AB22-B7278BC56695}" type="slidenum">
              <a:rPr lang="en-US" smtClean="0"/>
              <a:pPr/>
              <a:t>‹#›</a:t>
            </a:fld>
            <a:endParaRPr lang="en-US" dirty="0"/>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992D9BC1-F41F-4E75-A327-3840962309EA}" type="datetimeFigureOut">
              <a:rPr lang="en-US" smtClean="0"/>
              <a:pPr/>
              <a:t>8/25/2014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B32C87B-0D37-4FD7-AB22-B7278BC56695}" type="slidenum">
              <a:rPr lang="en-US" smtClean="0"/>
              <a:pPr/>
              <a:t>‹#›</a:t>
            </a:fld>
            <a:endParaRPr lang="en-US" dirty="0"/>
          </a:p>
        </p:txBody>
      </p:sp>
      <p:sp>
        <p:nvSpPr>
          <p:cNvPr id="8" name="Straight Connector 7"/>
          <p:cNvSpPr>
            <a:spLocks noChangeShapeType="1"/>
          </p:cNvSpPr>
          <p:nvPr/>
        </p:nvSpPr>
        <p:spPr bwMode="auto">
          <a:xfrm flipV="1">
            <a:off x="4563081" y="1575653"/>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Text Placeholder 2"/>
          <p:cNvSpPr>
            <a:spLocks noGrp="1"/>
          </p:cNvSpPr>
          <p:nvPr>
            <p:ph type="body" idx="1"/>
          </p:nvPr>
        </p:nvSpPr>
        <p:spPr>
          <a:xfrm>
            <a:off x="301753" y="1524001"/>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1"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992D9BC1-F41F-4E75-A327-3840962309EA}" type="datetimeFigureOut">
              <a:rPr lang="en-US" smtClean="0"/>
              <a:pPr/>
              <a:t>8/25/2014</a:t>
            </a:fld>
            <a:endParaRPr lang="en-US" dirty="0"/>
          </a:p>
        </p:txBody>
      </p:sp>
      <p:sp>
        <p:nvSpPr>
          <p:cNvPr id="8" name="Footer Placeholder 7"/>
          <p:cNvSpPr>
            <a:spLocks noGrp="1"/>
          </p:cNvSpPr>
          <p:nvPr>
            <p:ph type="ftr" sz="quarter" idx="11"/>
          </p:nvPr>
        </p:nvSpPr>
        <p:spPr>
          <a:xfrm>
            <a:off x="304800" y="6409944"/>
            <a:ext cx="3581400" cy="365760"/>
          </a:xfrm>
        </p:spPr>
        <p:txBody>
          <a:bodyPr/>
          <a:lstStyle/>
          <a:p>
            <a:endParaRPr lang="en-US" dirty="0"/>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4"/>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Slide Number Placeholder 8"/>
          <p:cNvSpPr>
            <a:spLocks noGrp="1"/>
          </p:cNvSpPr>
          <p:nvPr>
            <p:ph type="sldNum" sz="quarter" idx="12"/>
          </p:nvPr>
        </p:nvSpPr>
        <p:spPr>
          <a:xfrm>
            <a:off x="4343400" y="1042417"/>
            <a:ext cx="457200" cy="441325"/>
          </a:xfrm>
        </p:spPr>
        <p:txBody>
          <a:bodyPr/>
          <a:lstStyle>
            <a:lvl1pPr algn="ctr">
              <a:defRPr/>
            </a:lvl1pPr>
          </a:lstStyle>
          <a:p>
            <a:fld id="{1B32C87B-0D37-4FD7-AB22-B7278BC56695}" type="slidenum">
              <a:rPr lang="en-US" smtClean="0"/>
              <a:pPr/>
              <a:t>‹#›</a:t>
            </a:fld>
            <a:endParaRPr lang="en-US" dirty="0"/>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92D9BC1-F41F-4E75-A327-3840962309EA}" type="datetimeFigureOut">
              <a:rPr lang="en-US" smtClean="0"/>
              <a:pPr/>
              <a:t>8/25/2014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a:xfrm>
            <a:off x="4343400" y="1036021"/>
            <a:ext cx="457200" cy="441325"/>
          </a:xfrm>
        </p:spPr>
        <p:txBody>
          <a:bodyPr/>
          <a:lstStyle/>
          <a:p>
            <a:fld id="{1B32C87B-0D37-4FD7-AB22-B7278BC56695}"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Rectangle 4"/>
          <p:cNvSpPr>
            <a:spLocks noChangeArrowheads="1"/>
          </p:cNvSpPr>
          <p:nvPr/>
        </p:nvSpPr>
        <p:spPr bwMode="auto">
          <a:xfrm>
            <a:off x="146304" y="6391657"/>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992D9BC1-F41F-4E75-A327-3840962309EA}" type="datetimeFigureOut">
              <a:rPr lang="en-US" smtClean="0"/>
              <a:pPr/>
              <a:t>8/25/2014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1B32C87B-0D37-4FD7-AB22-B7278BC56695}"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1"/>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Slide Number Placeholder 6"/>
          <p:cNvSpPr>
            <a:spLocks noGrp="1"/>
          </p:cNvSpPr>
          <p:nvPr>
            <p:ph type="sldNum" sz="quarter" idx="12"/>
          </p:nvPr>
        </p:nvSpPr>
        <p:spPr>
          <a:xfrm>
            <a:off x="1371600" y="312739"/>
            <a:ext cx="457200" cy="441325"/>
          </a:xfrm>
        </p:spPr>
        <p:txBody>
          <a:bodyPr/>
          <a:lstStyle>
            <a:lvl1pPr>
              <a:defRPr>
                <a:solidFill>
                  <a:schemeClr val="accent3">
                    <a:shade val="75000"/>
                  </a:schemeClr>
                </a:solidFill>
              </a:defRPr>
            </a:lvl1pPr>
          </a:lstStyle>
          <a:p>
            <a:fld id="{1B32C87B-0D37-4FD7-AB22-B7278BC56695}" type="slidenum">
              <a:rPr lang="en-US" smtClean="0"/>
              <a:pPr/>
              <a:t>‹#›</a:t>
            </a:fld>
            <a:endParaRPr lang="en-US" dirty="0"/>
          </a:p>
        </p:txBody>
      </p:sp>
      <p:sp>
        <p:nvSpPr>
          <p:cNvPr id="21" name="Rectangle 20"/>
          <p:cNvSpPr>
            <a:spLocks noChangeArrowheads="1"/>
          </p:cNvSpPr>
          <p:nvPr/>
        </p:nvSpPr>
        <p:spPr bwMode="auto">
          <a:xfrm>
            <a:off x="149352" y="638838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Date Placeholder 4"/>
          <p:cNvSpPr>
            <a:spLocks noGrp="1"/>
          </p:cNvSpPr>
          <p:nvPr>
            <p:ph type="dt" sz="half" idx="10"/>
          </p:nvPr>
        </p:nvSpPr>
        <p:spPr/>
        <p:txBody>
          <a:bodyPr/>
          <a:lstStyle/>
          <a:p>
            <a:fld id="{992D9BC1-F41F-4E75-A327-3840962309EA}" type="datetimeFigureOut">
              <a:rPr lang="en-US" smtClean="0"/>
              <a:pPr/>
              <a:t>8/25/2014</a:t>
            </a:fld>
            <a:endParaRPr lang="en-US" dirty="0"/>
          </a:p>
        </p:txBody>
      </p:sp>
      <p:sp>
        <p:nvSpPr>
          <p:cNvPr id="6" name="Footer Placeholder 5"/>
          <p:cNvSpPr>
            <a:spLocks noGrp="1"/>
          </p:cNvSpPr>
          <p:nvPr>
            <p:ph type="ftr" sz="quarter" idx="11"/>
          </p:nvPr>
        </p:nvSpPr>
        <p:spPr>
          <a:xfrm>
            <a:off x="301752" y="6410848"/>
            <a:ext cx="3383280" cy="365760"/>
          </a:xfrm>
        </p:spPr>
        <p:txBody>
          <a:bodyPr/>
          <a:lstStyle/>
          <a:p>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Slide Number Placeholder 6"/>
          <p:cNvSpPr>
            <a:spLocks noGrp="1"/>
          </p:cNvSpPr>
          <p:nvPr>
            <p:ph type="sldNum" sz="quarter" idx="12"/>
          </p:nvPr>
        </p:nvSpPr>
        <p:spPr>
          <a:xfrm>
            <a:off x="1371600" y="312739"/>
            <a:ext cx="457200" cy="441325"/>
          </a:xfrm>
        </p:spPr>
        <p:txBody>
          <a:bodyPr/>
          <a:lstStyle/>
          <a:p>
            <a:fld id="{1B32C87B-0D37-4FD7-AB22-B7278BC56695}" type="slidenum">
              <a:rPr lang="en-US" smtClean="0"/>
              <a:pPr/>
              <a:t>‹#›</a:t>
            </a:fld>
            <a:endParaRPr lang="en-US" dirty="0"/>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Date Placeholder 4"/>
          <p:cNvSpPr>
            <a:spLocks noGrp="1"/>
          </p:cNvSpPr>
          <p:nvPr>
            <p:ph type="dt" sz="half" idx="10"/>
          </p:nvPr>
        </p:nvSpPr>
        <p:spPr>
          <a:xfrm>
            <a:off x="5788152" y="6404984"/>
            <a:ext cx="3044952" cy="365760"/>
          </a:xfrm>
        </p:spPr>
        <p:txBody>
          <a:bodyPr/>
          <a:lstStyle/>
          <a:p>
            <a:fld id="{992D9BC1-F41F-4E75-A327-3840962309EA}" type="datetimeFigureOut">
              <a:rPr lang="en-US" smtClean="0"/>
              <a:pPr/>
              <a:t>8/25/2014</a:t>
            </a:fld>
            <a:endParaRPr lang="en-US" dirty="0"/>
          </a:p>
        </p:txBody>
      </p:sp>
      <p:sp>
        <p:nvSpPr>
          <p:cNvPr id="6" name="Footer Placeholder 5"/>
          <p:cNvSpPr>
            <a:spLocks noGrp="1"/>
          </p:cNvSpPr>
          <p:nvPr>
            <p:ph type="ftr" sz="quarter" idx="11"/>
          </p:nvPr>
        </p:nvSpPr>
        <p:spPr>
          <a:xfrm>
            <a:off x="301752" y="6410848"/>
            <a:ext cx="3584448" cy="365760"/>
          </a:xfrm>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1"/>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auto">
          <a:xfrm>
            <a:off x="149352" y="638838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992D9BC1-F41F-4E75-A327-3840962309EA}" type="datetimeFigureOut">
              <a:rPr lang="en-US" smtClean="0"/>
              <a:pPr/>
              <a:t>8/25/2014</a:t>
            </a:fld>
            <a:endParaRPr lang="en-US" dirty="0"/>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dirty="0"/>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4343400" y="1040175"/>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1B32C87B-0D37-4FD7-AB22-B7278BC56695}" type="slidenum">
              <a:rPr lang="en-US" smtClean="0"/>
              <a:pPr/>
              <a:t>‹#›</a:t>
            </a:fld>
            <a:endParaRPr lang="en-US" dirty="0"/>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en-US" dirty="0" smtClean="0"/>
              <a:t>Sse3312</a:t>
            </a:r>
          </a:p>
          <a:p>
            <a:r>
              <a:rPr lang="en-US" dirty="0" smtClean="0"/>
              <a:t>University of central Florida</a:t>
            </a:r>
          </a:p>
          <a:p>
            <a:endParaRPr lang="en-US" dirty="0" smtClean="0"/>
          </a:p>
          <a:p>
            <a:r>
              <a:rPr lang="en-US" sz="1100" b="0" dirty="0" smtClean="0"/>
              <a:t>All information in this presentation taken from “Elementary Social Studies” written by June R. Chapin</a:t>
            </a:r>
          </a:p>
          <a:p>
            <a:endParaRPr lang="en-US" dirty="0"/>
          </a:p>
        </p:txBody>
      </p:sp>
      <p:sp>
        <p:nvSpPr>
          <p:cNvPr id="2" name="Title 1"/>
          <p:cNvSpPr>
            <a:spLocks noGrp="1"/>
          </p:cNvSpPr>
          <p:nvPr>
            <p:ph type="ctrTitle"/>
          </p:nvPr>
        </p:nvSpPr>
        <p:spPr/>
        <p:txBody>
          <a:bodyPr/>
          <a:lstStyle/>
          <a:p>
            <a:r>
              <a:rPr lang="en-US" dirty="0" smtClean="0"/>
              <a:t>Introduction to Elementary Social Studies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381001"/>
            <a:ext cx="8534400" cy="2554545"/>
          </a:xfrm>
          <a:prstGeom prst="rect">
            <a:avLst/>
          </a:prstGeom>
          <a:noFill/>
        </p:spPr>
        <p:txBody>
          <a:bodyPr wrap="square" rtlCol="0">
            <a:spAutoFit/>
          </a:bodyPr>
          <a:lstStyle/>
          <a:p>
            <a:pPr>
              <a:buFont typeface="Wingdings" pitchFamily="2" charset="2"/>
              <a:buChar char="q"/>
            </a:pPr>
            <a:r>
              <a:rPr lang="en-US" dirty="0" smtClean="0"/>
              <a:t> </a:t>
            </a:r>
            <a:r>
              <a:rPr lang="en-US" sz="2000" dirty="0" smtClean="0"/>
              <a:t>Many of you have taken only a few social science or history courses in college.</a:t>
            </a:r>
          </a:p>
          <a:p>
            <a:pPr>
              <a:buFont typeface="Wingdings" pitchFamily="2" charset="2"/>
              <a:buChar char="q"/>
            </a:pPr>
            <a:endParaRPr lang="en-US" sz="2000" dirty="0" smtClean="0"/>
          </a:p>
          <a:p>
            <a:pPr>
              <a:buFont typeface="Wingdings" pitchFamily="2" charset="2"/>
              <a:buChar char="q"/>
            </a:pPr>
            <a:r>
              <a:rPr lang="en-US" sz="2000" dirty="0"/>
              <a:t> </a:t>
            </a:r>
            <a:r>
              <a:rPr lang="en-US" sz="2000" dirty="0" smtClean="0"/>
              <a:t>You may feel under qualified or reluctant to tackle the sometimes controversial subject matter of the social studies.</a:t>
            </a:r>
          </a:p>
          <a:p>
            <a:endParaRPr lang="en-US" sz="2000" dirty="0" smtClean="0"/>
          </a:p>
          <a:p>
            <a:pPr>
              <a:buFont typeface="Wingdings" pitchFamily="2" charset="2"/>
              <a:buChar char="q"/>
            </a:pPr>
            <a:r>
              <a:rPr lang="en-US" sz="2000" dirty="0"/>
              <a:t> </a:t>
            </a:r>
            <a:r>
              <a:rPr lang="en-US" sz="2000" dirty="0" smtClean="0"/>
              <a:t>You might feel strongly that reading and math programs are basic in elementary education.</a:t>
            </a:r>
            <a:endParaRPr lang="en-US" sz="2000" dirty="0"/>
          </a:p>
        </p:txBody>
      </p:sp>
      <p:sp>
        <p:nvSpPr>
          <p:cNvPr id="3" name="TextBox 2"/>
          <p:cNvSpPr txBox="1"/>
          <p:nvPr/>
        </p:nvSpPr>
        <p:spPr>
          <a:xfrm>
            <a:off x="266700" y="3429001"/>
            <a:ext cx="8610600" cy="2331407"/>
          </a:xfrm>
          <a:prstGeom prst="rect">
            <a:avLst/>
          </a:prstGeom>
          <a:noFill/>
        </p:spPr>
        <p:txBody>
          <a:bodyPr wrap="square" rtlCol="0">
            <a:spAutoFit/>
          </a:bodyPr>
          <a:lstStyle/>
          <a:p>
            <a:pPr algn="ctr"/>
            <a:r>
              <a:rPr lang="en-US" sz="2800" dirty="0" smtClean="0"/>
              <a:t>However, a social studies program is basic. </a:t>
            </a:r>
          </a:p>
          <a:p>
            <a:pPr algn="ctr"/>
            <a:endParaRPr lang="en-US" sz="2800" dirty="0"/>
          </a:p>
          <a:p>
            <a:pPr algn="ctr"/>
            <a:r>
              <a:rPr lang="en-US" sz="2800" dirty="0" smtClean="0"/>
              <a:t>In fact, a good social studies program can go far toward improving students’ skills in other subjects, including reading, writing, and math!</a:t>
            </a:r>
            <a:endParaRPr lang="en-US" sz="2800"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20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Effect transition="in" filter="fade">
                                      <p:cBhvr>
                                        <p:cTn id="17" dur="2000"/>
                                        <p:tgtEl>
                                          <p:spTgt spid="2">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anim calcmode="lin" valueType="num">
                                      <p:cBhvr additive="base">
                                        <p:cTn id="2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0" end="0"/>
                                            </p:txEl>
                                          </p:spTgt>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build="allAtOnce"/>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6700" y="609601"/>
            <a:ext cx="8610600" cy="4401205"/>
          </a:xfrm>
          <a:prstGeom prst="rect">
            <a:avLst/>
          </a:prstGeom>
          <a:noFill/>
        </p:spPr>
        <p:txBody>
          <a:bodyPr wrap="square" rtlCol="0">
            <a:spAutoFit/>
          </a:bodyPr>
          <a:lstStyle/>
          <a:p>
            <a:pPr algn="ctr"/>
            <a:r>
              <a:rPr lang="en-US" sz="2800" dirty="0" smtClean="0"/>
              <a:t>Social studies can be taught creatively  and thoughtfully!</a:t>
            </a:r>
          </a:p>
          <a:p>
            <a:pPr algn="ctr"/>
            <a:endParaRPr lang="en-US" sz="2800" dirty="0"/>
          </a:p>
          <a:p>
            <a:pPr algn="ctr"/>
            <a:r>
              <a:rPr lang="en-US" sz="2800" dirty="0" smtClean="0"/>
              <a:t>As a result of your efforts, students may find that social studies is their favorite subject.</a:t>
            </a:r>
          </a:p>
          <a:p>
            <a:pPr algn="ctr"/>
            <a:endParaRPr lang="en-US" sz="2800" dirty="0"/>
          </a:p>
          <a:p>
            <a:pPr algn="ctr"/>
            <a:r>
              <a:rPr lang="en-US" sz="2800" dirty="0" smtClean="0"/>
              <a:t>Through your social studies instruction, your students will acquire the necessary knowledge, skills, and values to participate as active citizens in our society and the global community!</a:t>
            </a:r>
            <a:endParaRPr lang="en-US" sz="2800"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20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Effect transition="in" filter="fade">
                                      <p:cBhvr>
                                        <p:cTn id="17" dur="20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What Is Social Studies?</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 everyone is in agreement…</a:t>
            </a:r>
            <a:endParaRPr lang="en-US" dirty="0"/>
          </a:p>
        </p:txBody>
      </p:sp>
      <p:sp>
        <p:nvSpPr>
          <p:cNvPr id="3" name="Content Placeholder 2"/>
          <p:cNvSpPr>
            <a:spLocks noGrp="1"/>
          </p:cNvSpPr>
          <p:nvPr>
            <p:ph sz="quarter" idx="1"/>
          </p:nvPr>
        </p:nvSpPr>
        <p:spPr/>
        <p:txBody>
          <a:bodyPr/>
          <a:lstStyle/>
          <a:p>
            <a:r>
              <a:rPr lang="en-US" dirty="0" smtClean="0"/>
              <a:t>Teachers don’t agree on what should be taught (content).</a:t>
            </a:r>
          </a:p>
          <a:p>
            <a:r>
              <a:rPr lang="en-US" dirty="0" smtClean="0"/>
              <a:t>Teachers have different understandings of what social studies is and how social studies should be presented to students.</a:t>
            </a:r>
          </a:p>
          <a:p>
            <a:r>
              <a:rPr lang="en-US" dirty="0" smtClean="0"/>
              <a:t>Since 9/11, with the war against terrorism and the conflict in Iraq, teachers are concerned about the teaching of patriotism and grapple with how  they should teach controversial events.</a:t>
            </a:r>
            <a:endParaRPr lang="en-US"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National Council for the Social Studies</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The NCSS was established in 1921 and is the major advocate for the teaching of social studies.</a:t>
            </a:r>
          </a:p>
          <a:p>
            <a:pPr>
              <a:buNone/>
            </a:pPr>
            <a:endParaRPr lang="en-US" dirty="0" smtClean="0"/>
          </a:p>
          <a:p>
            <a:r>
              <a:rPr lang="en-US" dirty="0" smtClean="0"/>
              <a:t>The NCSS along with state  councils tries to influence legislation concerning social studies, such as No Child Left Behind (NCLB).</a:t>
            </a:r>
          </a:p>
          <a:p>
            <a:pPr>
              <a:buNone/>
            </a:pPr>
            <a:endParaRPr lang="en-US" dirty="0" smtClean="0"/>
          </a:p>
          <a:p>
            <a:r>
              <a:rPr lang="en-US" dirty="0" smtClean="0"/>
              <a:t>In 1992 the NCSS adopted its integrated definition of the field… (see hand-out).</a:t>
            </a:r>
          </a:p>
          <a:p>
            <a:pPr>
              <a:buNone/>
            </a:pPr>
            <a:endParaRPr lang="en-US" dirty="0" smtClean="0"/>
          </a:p>
          <a:p>
            <a:r>
              <a:rPr lang="en-US" dirty="0" smtClean="0"/>
              <a:t>The NCSS published its national standards in 1994…</a:t>
            </a:r>
            <a:endParaRPr lang="en-US"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20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NCSS Curriculum Themes/Standards</a:t>
            </a:r>
            <a:endParaRPr lang="en-US" dirty="0"/>
          </a:p>
        </p:txBody>
      </p:sp>
      <p:sp>
        <p:nvSpPr>
          <p:cNvPr id="3" name="TextBox 2"/>
          <p:cNvSpPr txBox="1"/>
          <p:nvPr/>
        </p:nvSpPr>
        <p:spPr>
          <a:xfrm>
            <a:off x="228600" y="1524001"/>
            <a:ext cx="6400800" cy="2031325"/>
          </a:xfrm>
          <a:prstGeom prst="rect">
            <a:avLst/>
          </a:prstGeom>
          <a:noFill/>
        </p:spPr>
        <p:txBody>
          <a:bodyPr wrap="square" rtlCol="0">
            <a:spAutoFit/>
          </a:bodyPr>
          <a:lstStyle/>
          <a:p>
            <a:pPr marL="342900" indent="-342900">
              <a:buFont typeface="+mj-lt"/>
              <a:buAutoNum type="arabicPeriod"/>
            </a:pPr>
            <a:r>
              <a:rPr lang="en-US" dirty="0" smtClean="0"/>
              <a:t>Culture (Anthropology)</a:t>
            </a:r>
          </a:p>
          <a:p>
            <a:pPr marL="342900" indent="-342900">
              <a:buFont typeface="+mj-lt"/>
              <a:buAutoNum type="arabicPeriod"/>
            </a:pPr>
            <a:r>
              <a:rPr lang="en-US" dirty="0" smtClean="0"/>
              <a:t>Time, Continuity, and Change (History)</a:t>
            </a:r>
          </a:p>
          <a:p>
            <a:pPr marL="342900" indent="-342900">
              <a:buFont typeface="+mj-lt"/>
              <a:buAutoNum type="arabicPeriod"/>
            </a:pPr>
            <a:r>
              <a:rPr lang="en-US" dirty="0" smtClean="0"/>
              <a:t>People, Places, and Environments (Geography)</a:t>
            </a:r>
          </a:p>
          <a:p>
            <a:pPr marL="342900" indent="-342900">
              <a:buFont typeface="+mj-lt"/>
              <a:buAutoNum type="arabicPeriod"/>
            </a:pPr>
            <a:r>
              <a:rPr lang="en-US" dirty="0" smtClean="0"/>
              <a:t>Individual Development and Identity (Psychology)</a:t>
            </a:r>
          </a:p>
          <a:p>
            <a:pPr marL="342900" indent="-342900">
              <a:buFont typeface="+mj-lt"/>
              <a:buAutoNum type="arabicPeriod"/>
            </a:pPr>
            <a:r>
              <a:rPr lang="en-US" dirty="0" smtClean="0"/>
              <a:t>Individuals, Groups, and Institutions (Sociology)</a:t>
            </a:r>
          </a:p>
          <a:p>
            <a:pPr marL="342900" indent="-342900">
              <a:buFont typeface="+mj-lt"/>
              <a:buAutoNum type="arabicPeriod"/>
            </a:pPr>
            <a:r>
              <a:rPr lang="en-US" dirty="0" smtClean="0"/>
              <a:t>Power, Authority, and Governance (Political </a:t>
            </a:r>
            <a:r>
              <a:rPr lang="en-US" dirty="0"/>
              <a:t>S</a:t>
            </a:r>
            <a:r>
              <a:rPr lang="en-US" dirty="0" smtClean="0"/>
              <a:t>cience)</a:t>
            </a:r>
          </a:p>
          <a:p>
            <a:pPr marL="342900" indent="-342900">
              <a:buFont typeface="+mj-lt"/>
              <a:buAutoNum type="arabicPeriod"/>
            </a:pPr>
            <a:r>
              <a:rPr lang="en-US" dirty="0" smtClean="0"/>
              <a:t>Production, Distribution, and Consumption (Economics)</a:t>
            </a:r>
            <a:endParaRPr lang="en-US" dirty="0"/>
          </a:p>
        </p:txBody>
      </p:sp>
      <p:sp>
        <p:nvSpPr>
          <p:cNvPr id="4" name="Right Brace 3"/>
          <p:cNvSpPr/>
          <p:nvPr/>
        </p:nvSpPr>
        <p:spPr>
          <a:xfrm>
            <a:off x="6629400" y="1600200"/>
            <a:ext cx="457200" cy="18288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dirty="0"/>
          </a:p>
        </p:txBody>
      </p:sp>
      <p:sp>
        <p:nvSpPr>
          <p:cNvPr id="5" name="TextBox 4"/>
          <p:cNvSpPr txBox="1"/>
          <p:nvPr/>
        </p:nvSpPr>
        <p:spPr>
          <a:xfrm>
            <a:off x="7162800" y="1752600"/>
            <a:ext cx="1524000" cy="1523494"/>
          </a:xfrm>
          <a:prstGeom prst="rect">
            <a:avLst/>
          </a:prstGeom>
          <a:noFill/>
        </p:spPr>
        <p:txBody>
          <a:bodyPr wrap="square" rtlCol="0">
            <a:spAutoFit/>
          </a:bodyPr>
          <a:lstStyle/>
          <a:p>
            <a:r>
              <a:rPr lang="en-US" dirty="0" smtClean="0"/>
              <a:t>Major Concepts of the Social Sciences and History</a:t>
            </a:r>
            <a:endParaRPr lang="en-US" dirty="0"/>
          </a:p>
        </p:txBody>
      </p:sp>
      <p:sp>
        <p:nvSpPr>
          <p:cNvPr id="6" name="TextBox 5"/>
          <p:cNvSpPr txBox="1"/>
          <p:nvPr/>
        </p:nvSpPr>
        <p:spPr>
          <a:xfrm>
            <a:off x="228600" y="3733800"/>
            <a:ext cx="3962400" cy="923330"/>
          </a:xfrm>
          <a:prstGeom prst="rect">
            <a:avLst/>
          </a:prstGeom>
          <a:noFill/>
        </p:spPr>
        <p:txBody>
          <a:bodyPr wrap="square" rtlCol="0">
            <a:spAutoFit/>
          </a:bodyPr>
          <a:lstStyle/>
          <a:p>
            <a:pPr marL="342900" indent="-342900">
              <a:buFont typeface="+mj-lt"/>
              <a:buAutoNum type="arabicPeriod"/>
            </a:pPr>
            <a:r>
              <a:rPr lang="en-US" dirty="0" smtClean="0"/>
              <a:t>Science, Technology, and Society</a:t>
            </a:r>
          </a:p>
          <a:p>
            <a:pPr marL="342900" indent="-342900">
              <a:buFont typeface="+mj-lt"/>
              <a:buAutoNum type="arabicPeriod"/>
            </a:pPr>
            <a:r>
              <a:rPr lang="en-US" dirty="0" smtClean="0"/>
              <a:t>Global Connections</a:t>
            </a:r>
          </a:p>
          <a:p>
            <a:pPr marL="342900" indent="-342900">
              <a:buFont typeface="+mj-lt"/>
              <a:buAutoNum type="arabicPeriod"/>
            </a:pPr>
            <a:r>
              <a:rPr lang="en-US" dirty="0" smtClean="0"/>
              <a:t>Civic Ideals and Practice</a:t>
            </a:r>
            <a:endParaRPr lang="en-US" dirty="0"/>
          </a:p>
        </p:txBody>
      </p:sp>
      <p:sp>
        <p:nvSpPr>
          <p:cNvPr id="7" name="Right Brace 6"/>
          <p:cNvSpPr/>
          <p:nvPr/>
        </p:nvSpPr>
        <p:spPr>
          <a:xfrm>
            <a:off x="4800600" y="3810000"/>
            <a:ext cx="381000" cy="914400"/>
          </a:xfrm>
          <a:prstGeom prst="rightBrace">
            <a:avLst>
              <a:gd name="adj1" fmla="val 8333"/>
              <a:gd name="adj2" fmla="val 48485"/>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dirty="0"/>
          </a:p>
        </p:txBody>
      </p:sp>
      <p:sp>
        <p:nvSpPr>
          <p:cNvPr id="8" name="TextBox 7"/>
          <p:cNvSpPr txBox="1"/>
          <p:nvPr/>
        </p:nvSpPr>
        <p:spPr>
          <a:xfrm>
            <a:off x="5486400" y="3810001"/>
            <a:ext cx="1600200" cy="646331"/>
          </a:xfrm>
          <a:prstGeom prst="rect">
            <a:avLst/>
          </a:prstGeom>
          <a:noFill/>
        </p:spPr>
        <p:txBody>
          <a:bodyPr wrap="square" rtlCol="0">
            <a:spAutoFit/>
          </a:bodyPr>
          <a:lstStyle/>
          <a:p>
            <a:r>
              <a:rPr lang="en-US" dirty="0" smtClean="0"/>
              <a:t>Broad Based Themes</a:t>
            </a:r>
            <a:endParaRPr lang="en-US"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4"/>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5"/>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6">
                                            <p:txEl>
                                              <p:pRg st="0" end="0"/>
                                            </p:txEl>
                                          </p:spTgt>
                                        </p:tgtEl>
                                        <p:attrNameLst>
                                          <p:attrName>style.visibility</p:attrName>
                                        </p:attrNameLst>
                                      </p:cBhvr>
                                      <p:to>
                                        <p:strVal val="visible"/>
                                      </p:to>
                                    </p:set>
                                    <p:animEffect transition="in" filter="fade">
                                      <p:cBhvr>
                                        <p:cTn id="48" dur="2000"/>
                                        <p:tgtEl>
                                          <p:spTgt spid="6">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6">
                                            <p:txEl>
                                              <p:pRg st="1" end="1"/>
                                            </p:txEl>
                                          </p:spTgt>
                                        </p:tgtEl>
                                        <p:attrNameLst>
                                          <p:attrName>style.visibility</p:attrName>
                                        </p:attrNameLst>
                                      </p:cBhvr>
                                      <p:to>
                                        <p:strVal val="visible"/>
                                      </p:to>
                                    </p:set>
                                    <p:animEffect transition="in" filter="fade">
                                      <p:cBhvr>
                                        <p:cTn id="53" dur="2000"/>
                                        <p:tgtEl>
                                          <p:spTgt spid="6">
                                            <p:txEl>
                                              <p:pRg st="1" end="1"/>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6">
                                            <p:txEl>
                                              <p:pRg st="2" end="2"/>
                                            </p:txEl>
                                          </p:spTgt>
                                        </p:tgtEl>
                                        <p:attrNameLst>
                                          <p:attrName>style.visibility</p:attrName>
                                        </p:attrNameLst>
                                      </p:cBhvr>
                                      <p:to>
                                        <p:strVal val="visible"/>
                                      </p:to>
                                    </p:set>
                                    <p:animEffect transition="in" filter="fade">
                                      <p:cBhvr>
                                        <p:cTn id="58" dur="2000"/>
                                        <p:tgtEl>
                                          <p:spTgt spid="6">
                                            <p:txEl>
                                              <p:pRg st="2" end="2"/>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7"/>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P spid="5" grpId="0"/>
      <p:bldP spid="6" grpId="0" uiExpand="1" build="p"/>
      <p:bldP spid="7" grpId="0" animBg="1"/>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838201"/>
            <a:ext cx="8534400" cy="4524315"/>
          </a:xfrm>
          <a:prstGeom prst="rect">
            <a:avLst/>
          </a:prstGeom>
          <a:noFill/>
        </p:spPr>
        <p:txBody>
          <a:bodyPr wrap="square" rtlCol="0">
            <a:spAutoFit/>
          </a:bodyPr>
          <a:lstStyle/>
          <a:p>
            <a:pPr algn="ctr"/>
            <a:r>
              <a:rPr lang="en-US" sz="3200" dirty="0" smtClean="0"/>
              <a:t>An integrated approach to social studies assumes that many issues such as health care and crime are multidisciplinary in nature.</a:t>
            </a:r>
          </a:p>
          <a:p>
            <a:pPr algn="ctr"/>
            <a:endParaRPr lang="en-US" sz="3200" dirty="0" smtClean="0"/>
          </a:p>
          <a:p>
            <a:pPr algn="ctr"/>
            <a:endParaRPr lang="en-US" sz="3200" dirty="0"/>
          </a:p>
          <a:p>
            <a:pPr algn="ctr"/>
            <a:r>
              <a:rPr lang="en-US" sz="3200" dirty="0" smtClean="0"/>
              <a:t>In other words, you need knowledge from several disciplines, not just one social science or history, to think intelligently about the subject.</a:t>
            </a:r>
            <a:endParaRPr lang="en-US" sz="3200"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3" end="3"/>
                                            </p:txEl>
                                          </p:spTgt>
                                        </p:tgtEl>
                                        <p:attrNameLst>
                                          <p:attrName>style.visibility</p:attrName>
                                        </p:attrNameLst>
                                      </p:cBhvr>
                                      <p:to>
                                        <p:strVal val="visible"/>
                                      </p:to>
                                    </p:set>
                                    <p:animEffect transition="in" filter="fade">
                                      <p:cBhvr>
                                        <p:cTn id="12" dur="20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Four Major Goals for Citizenship Education</a:t>
            </a:r>
            <a:endParaRPr lang="en-US" dirty="0"/>
          </a:p>
        </p:txBody>
      </p:sp>
      <p:sp>
        <p:nvSpPr>
          <p:cNvPr id="3" name="TextBox 2"/>
          <p:cNvSpPr txBox="1"/>
          <p:nvPr/>
        </p:nvSpPr>
        <p:spPr>
          <a:xfrm>
            <a:off x="228600" y="1905000"/>
            <a:ext cx="8686800" cy="3116238"/>
          </a:xfrm>
          <a:prstGeom prst="rect">
            <a:avLst/>
          </a:prstGeom>
          <a:noFill/>
        </p:spPr>
        <p:txBody>
          <a:bodyPr wrap="square" rtlCol="0">
            <a:spAutoFit/>
          </a:bodyPr>
          <a:lstStyle/>
          <a:p>
            <a:pPr marL="342900" indent="-342900">
              <a:buFont typeface="+mj-lt"/>
              <a:buAutoNum type="arabicPeriod"/>
            </a:pPr>
            <a:r>
              <a:rPr lang="en-US" sz="2400" dirty="0" smtClean="0"/>
              <a:t>To acquire knowledge from the social sciences, history, and humanities</a:t>
            </a:r>
          </a:p>
          <a:p>
            <a:pPr marL="342900" indent="-342900">
              <a:buFont typeface="+mj-lt"/>
              <a:buAutoNum type="arabicPeriod"/>
            </a:pPr>
            <a:endParaRPr lang="en-US" sz="2400" dirty="0" smtClean="0"/>
          </a:p>
          <a:p>
            <a:pPr marL="342900" indent="-342900">
              <a:buFont typeface="+mj-lt"/>
              <a:buAutoNum type="arabicPeriod"/>
            </a:pPr>
            <a:r>
              <a:rPr lang="en-US" sz="2400" dirty="0" smtClean="0"/>
              <a:t>To develop skills to think and to process information</a:t>
            </a:r>
          </a:p>
          <a:p>
            <a:pPr marL="342900" indent="-342900">
              <a:buFont typeface="+mj-lt"/>
              <a:buAutoNum type="arabicPeriod"/>
            </a:pPr>
            <a:endParaRPr lang="en-US" sz="2400" dirty="0" smtClean="0"/>
          </a:p>
          <a:p>
            <a:pPr marL="342900" indent="-342900">
              <a:buFont typeface="+mj-lt"/>
              <a:buAutoNum type="arabicPeriod"/>
            </a:pPr>
            <a:r>
              <a:rPr lang="en-US" sz="2400" dirty="0" smtClean="0"/>
              <a:t>To develop appropriate democratic values and beliefs</a:t>
            </a:r>
          </a:p>
          <a:p>
            <a:pPr marL="342900" indent="-342900">
              <a:buFont typeface="+mj-lt"/>
              <a:buAutoNum type="arabicPeriod"/>
            </a:pPr>
            <a:endParaRPr lang="en-US" sz="2400" dirty="0" smtClean="0"/>
          </a:p>
          <a:p>
            <a:pPr marL="342900" indent="-342900">
              <a:buFont typeface="+mj-lt"/>
              <a:buAutoNum type="arabicPeriod"/>
            </a:pPr>
            <a:r>
              <a:rPr lang="en-US" sz="2400" dirty="0" smtClean="0"/>
              <a:t>To have opportunities for citizenship/social participation</a:t>
            </a:r>
            <a:endParaRPr lang="en-US" sz="2400"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20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685800"/>
            <a:ext cx="8534400" cy="5655395"/>
          </a:xfrm>
          <a:prstGeom prst="rect">
            <a:avLst/>
          </a:prstGeom>
          <a:noFill/>
        </p:spPr>
        <p:txBody>
          <a:bodyPr wrap="square" rtlCol="0">
            <a:spAutoFit/>
          </a:bodyPr>
          <a:lstStyle/>
          <a:p>
            <a:pPr algn="ctr"/>
            <a:r>
              <a:rPr lang="en-US" sz="4400" dirty="0" smtClean="0"/>
              <a:t>Although these goals may take several years of student learning, the schools can and should focus their social studies program on these four main social studies goals, realizing that goals are not achieved in one day, one week, or even one year.</a:t>
            </a:r>
            <a:endParaRPr lang="en-US" sz="44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1143001"/>
            <a:ext cx="8686800" cy="2554545"/>
          </a:xfrm>
          <a:prstGeom prst="rect">
            <a:avLst/>
          </a:prstGeom>
          <a:noFill/>
        </p:spPr>
        <p:txBody>
          <a:bodyPr wrap="square" rtlCol="0">
            <a:spAutoFit/>
          </a:bodyPr>
          <a:lstStyle/>
          <a:p>
            <a:pPr algn="ctr"/>
            <a:r>
              <a:rPr lang="en-US" sz="4000" dirty="0" smtClean="0"/>
              <a:t>Goals such as good health and good citizenship are pursued by individuals for decades and in a certain sense are never completely achieved.</a:t>
            </a:r>
            <a:endParaRPr lang="en-US" sz="4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is the basic purpose of social studies?</a:t>
            </a:r>
            <a:endParaRPr lang="en-US" dirty="0"/>
          </a:p>
        </p:txBody>
      </p:sp>
      <p:sp>
        <p:nvSpPr>
          <p:cNvPr id="3" name="Content Placeholder 2"/>
          <p:cNvSpPr>
            <a:spLocks noGrp="1"/>
          </p:cNvSpPr>
          <p:nvPr>
            <p:ph sz="quarter" idx="1"/>
          </p:nvPr>
        </p:nvSpPr>
        <p:spPr/>
        <p:txBody>
          <a:bodyPr/>
          <a:lstStyle/>
          <a:p>
            <a:pPr algn="ctr">
              <a:buNone/>
            </a:pPr>
            <a:r>
              <a:rPr lang="en-US" b="1" dirty="0" smtClean="0"/>
              <a:t>Civic (Citizenship) Education</a:t>
            </a:r>
          </a:p>
          <a:p>
            <a:pPr algn="ctr">
              <a:buNone/>
            </a:pPr>
            <a:endParaRPr lang="en-US" dirty="0" smtClean="0"/>
          </a:p>
          <a:p>
            <a:pPr algn="ctr">
              <a:buNone/>
            </a:pPr>
            <a:r>
              <a:rPr lang="en-US" dirty="0" smtClean="0"/>
              <a:t>To prepare students to become responsible, thoughtful, participating citizens and to provide students with the basic skills that they need to function in our society.</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533401"/>
            <a:ext cx="8686800" cy="5078313"/>
          </a:xfrm>
          <a:prstGeom prst="rect">
            <a:avLst/>
          </a:prstGeom>
          <a:noFill/>
        </p:spPr>
        <p:txBody>
          <a:bodyPr wrap="square" rtlCol="0">
            <a:spAutoFit/>
          </a:bodyPr>
          <a:lstStyle/>
          <a:p>
            <a:pPr algn="ctr"/>
            <a:r>
              <a:rPr lang="en-US" sz="3600" dirty="0" smtClean="0"/>
              <a:t>As these goals indicate, social studies is about people and, thus, builds on an inherently high interest.  </a:t>
            </a:r>
          </a:p>
          <a:p>
            <a:pPr algn="ctr"/>
            <a:endParaRPr lang="en-US" sz="3600" dirty="0"/>
          </a:p>
          <a:p>
            <a:pPr algn="ctr"/>
            <a:r>
              <a:rPr lang="en-US" sz="3600" dirty="0" smtClean="0"/>
              <a:t>Each of us is concerned about self, family, and friends, and social studies is designed to help us understand ourselves and our nearby neighbors as well as those who live halfway around the world.</a:t>
            </a:r>
            <a:endParaRPr lang="en-US" sz="3600"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20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838201"/>
            <a:ext cx="8686800" cy="4639732"/>
          </a:xfrm>
          <a:prstGeom prst="rect">
            <a:avLst/>
          </a:prstGeom>
          <a:noFill/>
        </p:spPr>
        <p:txBody>
          <a:bodyPr wrap="square" rtlCol="0">
            <a:spAutoFit/>
          </a:bodyPr>
          <a:lstStyle/>
          <a:p>
            <a:pPr algn="ctr"/>
            <a:r>
              <a:rPr lang="en-US" sz="3600" dirty="0" smtClean="0"/>
              <a:t>Creative social studies instruction develops students who will appreciate basic American values such as equality, freedom, and respect for property and who are able to put these values into action through effective participation in the classroom, school, community, nation, and the world.</a:t>
            </a:r>
            <a:endParaRPr lang="en-US" sz="36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390900" y="2819400"/>
            <a:ext cx="2362200" cy="12001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Make Powerful </a:t>
            </a:r>
          </a:p>
          <a:p>
            <a:pPr algn="ct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Social Studies</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5" name="Oval 4"/>
          <p:cNvSpPr/>
          <p:nvPr/>
        </p:nvSpPr>
        <p:spPr>
          <a:xfrm>
            <a:off x="685800" y="457200"/>
            <a:ext cx="3124200" cy="1828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Meaningful:</a:t>
            </a:r>
          </a:p>
          <a:p>
            <a:pPr algn="ctr"/>
            <a:r>
              <a:rPr lang="en-US" dirty="0" smtClean="0"/>
              <a:t>Connects to students’ own experiences; is significant</a:t>
            </a:r>
            <a:endParaRPr lang="en-US" dirty="0"/>
          </a:p>
        </p:txBody>
      </p:sp>
      <p:cxnSp>
        <p:nvCxnSpPr>
          <p:cNvPr id="7" name="Straight Arrow Connector 6"/>
          <p:cNvCxnSpPr>
            <a:stCxn id="5" idx="5"/>
          </p:cNvCxnSpPr>
          <p:nvPr/>
        </p:nvCxnSpPr>
        <p:spPr>
          <a:xfrm rot="16200000" flipH="1">
            <a:off x="3256827" y="2113825"/>
            <a:ext cx="648821" cy="457529"/>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sp>
        <p:nvSpPr>
          <p:cNvPr id="8" name="Oval 7"/>
          <p:cNvSpPr/>
          <p:nvPr/>
        </p:nvSpPr>
        <p:spPr>
          <a:xfrm>
            <a:off x="228600" y="3581399"/>
            <a:ext cx="2971800" cy="1828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Value-Based:</a:t>
            </a:r>
          </a:p>
          <a:p>
            <a:pPr algn="ctr"/>
            <a:r>
              <a:rPr lang="en-US" dirty="0" smtClean="0"/>
              <a:t>Evaluates ethical issues and controversies</a:t>
            </a:r>
            <a:endParaRPr lang="en-US" dirty="0"/>
          </a:p>
        </p:txBody>
      </p:sp>
      <p:cxnSp>
        <p:nvCxnSpPr>
          <p:cNvPr id="10" name="Straight Arrow Connector 9"/>
          <p:cNvCxnSpPr>
            <a:stCxn id="8" idx="7"/>
          </p:cNvCxnSpPr>
          <p:nvPr/>
        </p:nvCxnSpPr>
        <p:spPr>
          <a:xfrm rot="5400000" flipH="1" flipV="1">
            <a:off x="2963187" y="3459604"/>
            <a:ext cx="191620" cy="587612"/>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sp>
        <p:nvSpPr>
          <p:cNvPr id="11" name="Oval 10"/>
          <p:cNvSpPr/>
          <p:nvPr/>
        </p:nvSpPr>
        <p:spPr>
          <a:xfrm>
            <a:off x="3276600" y="4648200"/>
            <a:ext cx="2590800" cy="144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Active:</a:t>
            </a:r>
          </a:p>
          <a:p>
            <a:pPr algn="ctr"/>
            <a:r>
              <a:rPr lang="en-US" dirty="0" smtClean="0"/>
              <a:t>Involves students and teachers</a:t>
            </a:r>
            <a:endParaRPr lang="en-US" dirty="0"/>
          </a:p>
        </p:txBody>
      </p:sp>
      <p:cxnSp>
        <p:nvCxnSpPr>
          <p:cNvPr id="14" name="Straight Arrow Connector 13"/>
          <p:cNvCxnSpPr>
            <a:stCxn id="11" idx="0"/>
          </p:cNvCxnSpPr>
          <p:nvPr/>
        </p:nvCxnSpPr>
        <p:spPr>
          <a:xfrm rot="5400000" flipH="1" flipV="1">
            <a:off x="4305300" y="4381500"/>
            <a:ext cx="533400" cy="1588"/>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sp>
        <p:nvSpPr>
          <p:cNvPr id="15" name="Oval 14"/>
          <p:cNvSpPr/>
          <p:nvPr/>
        </p:nvSpPr>
        <p:spPr>
          <a:xfrm>
            <a:off x="6172200" y="3429000"/>
            <a:ext cx="2667000" cy="1828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Integrative:</a:t>
            </a:r>
          </a:p>
          <a:p>
            <a:pPr algn="ctr"/>
            <a:r>
              <a:rPr lang="en-US" dirty="0" smtClean="0"/>
              <a:t>Crosses disciplines</a:t>
            </a:r>
            <a:endParaRPr lang="en-US" dirty="0"/>
          </a:p>
        </p:txBody>
      </p:sp>
      <p:cxnSp>
        <p:nvCxnSpPr>
          <p:cNvPr id="17" name="Straight Arrow Connector 16"/>
          <p:cNvCxnSpPr/>
          <p:nvPr/>
        </p:nvCxnSpPr>
        <p:spPr>
          <a:xfrm rot="16200000" flipV="1">
            <a:off x="6081178" y="3443825"/>
            <a:ext cx="267821" cy="695373"/>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sp>
        <p:nvSpPr>
          <p:cNvPr id="18" name="Oval 17"/>
          <p:cNvSpPr/>
          <p:nvPr/>
        </p:nvSpPr>
        <p:spPr>
          <a:xfrm>
            <a:off x="5029200" y="381000"/>
            <a:ext cx="3048000" cy="2057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Challenging:</a:t>
            </a:r>
          </a:p>
          <a:p>
            <a:pPr algn="ctr"/>
            <a:r>
              <a:rPr lang="en-US" dirty="0" smtClean="0"/>
              <a:t>Uses thought-stimulating inquiry assignments</a:t>
            </a:r>
            <a:endParaRPr lang="en-US" dirty="0"/>
          </a:p>
        </p:txBody>
      </p:sp>
      <p:cxnSp>
        <p:nvCxnSpPr>
          <p:cNvPr id="20" name="Straight Arrow Connector 19"/>
          <p:cNvCxnSpPr>
            <a:stCxn id="18" idx="3"/>
          </p:cNvCxnSpPr>
          <p:nvPr/>
        </p:nvCxnSpPr>
        <p:spPr>
          <a:xfrm rot="5400000">
            <a:off x="5025536" y="2293166"/>
            <a:ext cx="606101" cy="293971"/>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8" grpId="0" animBg="1"/>
      <p:bldP spid="11" grpId="0" animBg="1"/>
      <p:bldP spid="15" grpId="0" animBg="1"/>
      <p:bldP spid="1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Different Approaches to Civic Education:</a:t>
            </a:r>
            <a:endParaRPr lang="en-US" dirty="0"/>
          </a:p>
        </p:txBody>
      </p:sp>
      <p:sp>
        <p:nvSpPr>
          <p:cNvPr id="3" name="TextBox 2"/>
          <p:cNvSpPr txBox="1"/>
          <p:nvPr/>
        </p:nvSpPr>
        <p:spPr>
          <a:xfrm>
            <a:off x="228600" y="1600201"/>
            <a:ext cx="8686800" cy="4639732"/>
          </a:xfrm>
          <a:prstGeom prst="rect">
            <a:avLst/>
          </a:prstGeom>
          <a:noFill/>
        </p:spPr>
        <p:txBody>
          <a:bodyPr wrap="square" rtlCol="0">
            <a:spAutoFit/>
          </a:bodyPr>
          <a:lstStyle/>
          <a:p>
            <a:pPr marL="342900" indent="-342900">
              <a:buFont typeface="+mj-lt"/>
              <a:buAutoNum type="arabicPeriod"/>
            </a:pPr>
            <a:r>
              <a:rPr lang="en-US" dirty="0" smtClean="0"/>
              <a:t>Citizenship Transmission	Students are taught traditional knowledge 					and values as a framework for making 					decisions.</a:t>
            </a:r>
          </a:p>
          <a:p>
            <a:pPr marL="342900" indent="-342900">
              <a:buFont typeface="+mj-lt"/>
              <a:buAutoNum type="arabicPeriod"/>
            </a:pPr>
            <a:endParaRPr lang="en-US" dirty="0" smtClean="0"/>
          </a:p>
          <a:p>
            <a:pPr marL="342900" indent="-342900">
              <a:buFont typeface="+mj-lt"/>
              <a:buAutoNum type="arabicPeriod"/>
            </a:pPr>
            <a:r>
              <a:rPr lang="en-US" dirty="0" smtClean="0"/>
              <a:t>Social Science/History		Students master social studies/history concepts 				generalizations, and methods.</a:t>
            </a:r>
          </a:p>
          <a:p>
            <a:pPr marL="342900" indent="-342900">
              <a:buFont typeface="+mj-lt"/>
              <a:buAutoNum type="arabicPeriod"/>
            </a:pPr>
            <a:endParaRPr lang="en-US" dirty="0" smtClean="0"/>
          </a:p>
          <a:p>
            <a:pPr marL="342900" indent="-342900">
              <a:buFont typeface="+mj-lt"/>
              <a:buAutoNum type="arabicPeriod"/>
            </a:pPr>
            <a:r>
              <a:rPr lang="en-US" dirty="0" smtClean="0"/>
              <a:t>Reflective Inquiry		Students use knowledge and thinking to make 				decisions and to solve problems.</a:t>
            </a:r>
          </a:p>
          <a:p>
            <a:pPr marL="342900" indent="-342900">
              <a:buFont typeface="+mj-lt"/>
              <a:buAutoNum type="arabicPeriod"/>
            </a:pPr>
            <a:endParaRPr lang="en-US" dirty="0" smtClean="0"/>
          </a:p>
          <a:p>
            <a:pPr marL="342900" indent="-342900">
              <a:buFont typeface="+mj-lt"/>
              <a:buAutoNum type="arabicPeriod"/>
            </a:pPr>
            <a:r>
              <a:rPr lang="en-US" dirty="0" smtClean="0"/>
              <a:t>Social Action/Justice		Students develop understanding and skills 					needed to critique and transform society; often 				a focus on injustice/inequality.</a:t>
            </a:r>
          </a:p>
          <a:p>
            <a:pPr marL="342900" indent="-342900">
              <a:buFont typeface="+mj-lt"/>
              <a:buAutoNum type="arabicPeriod"/>
            </a:pPr>
            <a:endParaRPr lang="en-US" dirty="0" smtClean="0"/>
          </a:p>
          <a:p>
            <a:pPr marL="342900" indent="-342900">
              <a:buFont typeface="+mj-lt"/>
              <a:buAutoNum type="arabicPeriod"/>
            </a:pPr>
            <a:r>
              <a:rPr lang="en-US" dirty="0" smtClean="0"/>
              <a:t>Child-Centered		Students develop a positive self-concept and a 				strong sense of personal efficacy.</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dirty="0" smtClean="0"/>
              <a:t>What do you remember about your elementary social studies program?</a:t>
            </a:r>
            <a:endParaRPr lang="en-US" sz="2800" dirty="0"/>
          </a:p>
        </p:txBody>
      </p:sp>
      <p:sp>
        <p:nvSpPr>
          <p:cNvPr id="3" name="Content Placeholder 2"/>
          <p:cNvSpPr>
            <a:spLocks noGrp="1"/>
          </p:cNvSpPr>
          <p:nvPr>
            <p:ph sz="quarter" idx="1"/>
          </p:nvPr>
        </p:nvSpPr>
        <p:spPr/>
        <p:txBody>
          <a:bodyPr>
            <a:normAutofit fontScale="85000" lnSpcReduction="20000"/>
          </a:bodyPr>
          <a:lstStyle/>
          <a:p>
            <a:pPr>
              <a:buNone/>
            </a:pPr>
            <a:endParaRPr lang="en-US" dirty="0" smtClean="0"/>
          </a:p>
          <a:p>
            <a:r>
              <a:rPr lang="en-US" dirty="0" smtClean="0"/>
              <a:t>Current Events</a:t>
            </a:r>
          </a:p>
          <a:p>
            <a:r>
              <a:rPr lang="en-US" dirty="0" smtClean="0"/>
              <a:t>Research Reports</a:t>
            </a:r>
          </a:p>
          <a:p>
            <a:r>
              <a:rPr lang="en-US" dirty="0" smtClean="0"/>
              <a:t>Latitude/Longitude</a:t>
            </a:r>
          </a:p>
          <a:p>
            <a:r>
              <a:rPr lang="en-US" dirty="0" smtClean="0"/>
              <a:t>Learning About The Pilgrims On Thanksgiving</a:t>
            </a:r>
          </a:p>
          <a:p>
            <a:r>
              <a:rPr lang="en-US" dirty="0" smtClean="0"/>
              <a:t>Going On Field Trips</a:t>
            </a:r>
          </a:p>
          <a:p>
            <a:r>
              <a:rPr lang="en-US" dirty="0" smtClean="0"/>
              <a:t>Singing Patriotic Songs</a:t>
            </a:r>
          </a:p>
          <a:p>
            <a:r>
              <a:rPr lang="en-US" dirty="0" smtClean="0"/>
              <a:t>Reenacting Pioneer Life</a:t>
            </a:r>
          </a:p>
          <a:p>
            <a:r>
              <a:rPr lang="en-US" dirty="0" smtClean="0"/>
              <a:t>Drawing Neighborhood Maps</a:t>
            </a:r>
          </a:p>
          <a:p>
            <a:r>
              <a:rPr lang="en-US" dirty="0" smtClean="0"/>
              <a:t>Learning About The Immigrant Group From Which You Came</a:t>
            </a:r>
          </a:p>
          <a:p>
            <a:r>
              <a:rPr lang="en-US" dirty="0" smtClean="0"/>
              <a:t>Viewing Films</a:t>
            </a:r>
          </a:p>
          <a:p>
            <a:pPr>
              <a:buNone/>
            </a:pPr>
            <a:r>
              <a:rPr lang="en-US" dirty="0" smtClean="0"/>
              <a:t>  </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What Works Best?</a:t>
            </a:r>
            <a:endParaRPr lang="en-US" dirty="0"/>
          </a:p>
        </p:txBody>
      </p:sp>
      <p:sp>
        <p:nvSpPr>
          <p:cNvPr id="5" name="Content Placeholder 4"/>
          <p:cNvSpPr>
            <a:spLocks noGrp="1"/>
          </p:cNvSpPr>
          <p:nvPr>
            <p:ph sz="quarter" idx="1"/>
          </p:nvPr>
        </p:nvSpPr>
        <p:spPr>
          <a:xfrm>
            <a:off x="320040" y="1371600"/>
            <a:ext cx="8503920" cy="4572000"/>
          </a:xfrm>
        </p:spPr>
        <p:txBody>
          <a:bodyPr>
            <a:normAutofit lnSpcReduction="10000"/>
          </a:bodyPr>
          <a:lstStyle/>
          <a:p>
            <a:pPr>
              <a:buNone/>
            </a:pPr>
            <a:endParaRPr lang="en-US" dirty="0" smtClean="0"/>
          </a:p>
          <a:p>
            <a:r>
              <a:rPr lang="en-US" dirty="0" smtClean="0"/>
              <a:t>List 5 activities that you remember experiencing in elementary social studies… try to include pleasant and boring times.</a:t>
            </a:r>
          </a:p>
          <a:p>
            <a:r>
              <a:rPr lang="en-US" dirty="0" smtClean="0"/>
              <a:t>This exercise points out that your days as an elementary student years ago are influencing your image of the social studies.</a:t>
            </a:r>
          </a:p>
          <a:p>
            <a:r>
              <a:rPr lang="en-US" dirty="0" smtClean="0"/>
              <a:t>Your images act as a filter as you make judgments about what a good social studies program is and what methods should be used to achieve social studies goals.</a:t>
            </a:r>
            <a:endParaRPr lang="en-US"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2000"/>
                                        <p:tgtEl>
                                          <p:spTgt spid="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20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Effect transition="in" filter="fade">
                                      <p:cBhvr>
                                        <p:cTn id="17" dur="20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Think About It…</a:t>
            </a:r>
            <a:endParaRPr lang="en-US" dirty="0"/>
          </a:p>
        </p:txBody>
      </p:sp>
      <p:sp>
        <p:nvSpPr>
          <p:cNvPr id="3" name="Content Placeholder 2"/>
          <p:cNvSpPr>
            <a:spLocks noGrp="1"/>
          </p:cNvSpPr>
          <p:nvPr>
            <p:ph sz="quarter" idx="1"/>
          </p:nvPr>
        </p:nvSpPr>
        <p:spPr>
          <a:xfrm>
            <a:off x="301752" y="1295400"/>
            <a:ext cx="8503920" cy="4803648"/>
          </a:xfrm>
        </p:spPr>
        <p:txBody>
          <a:bodyPr/>
          <a:lstStyle/>
          <a:p>
            <a:endParaRPr lang="en-US" sz="2800" dirty="0" smtClean="0"/>
          </a:p>
          <a:p>
            <a:r>
              <a:rPr lang="en-US" sz="2800" dirty="0" smtClean="0"/>
              <a:t>What one descriptive word best pulls together your image of the social studies?</a:t>
            </a:r>
          </a:p>
          <a:p>
            <a:endParaRPr lang="en-US" sz="2800" dirty="0" smtClean="0"/>
          </a:p>
          <a:p>
            <a:r>
              <a:rPr lang="en-US" sz="2800" dirty="0" smtClean="0"/>
              <a:t>Do you think teachers teach much in the same way they were taught?</a:t>
            </a:r>
          </a:p>
          <a:p>
            <a:endParaRPr lang="en-US"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0500" y="258902"/>
            <a:ext cx="8763000" cy="1200329"/>
          </a:xfrm>
          <a:prstGeom prst="rect">
            <a:avLst/>
          </a:prstGeom>
          <a:noFill/>
        </p:spPr>
        <p:txBody>
          <a:bodyPr wrap="square" rtlCol="0">
            <a:spAutoFit/>
          </a:bodyPr>
          <a:lstStyle/>
          <a:p>
            <a:r>
              <a:rPr lang="en-US" sz="2400" b="1" dirty="0" smtClean="0"/>
              <a:t>Elementary teachers often have negative attitudes toward the social studies as a result of their own school experiences, perhaps because of the following:</a:t>
            </a:r>
            <a:endParaRPr lang="en-US" sz="2400" b="1" dirty="0"/>
          </a:p>
        </p:txBody>
      </p:sp>
      <p:sp>
        <p:nvSpPr>
          <p:cNvPr id="3" name="TextBox 2"/>
          <p:cNvSpPr txBox="1"/>
          <p:nvPr/>
        </p:nvSpPr>
        <p:spPr>
          <a:xfrm>
            <a:off x="228600" y="1752601"/>
            <a:ext cx="8686800" cy="4401205"/>
          </a:xfrm>
          <a:prstGeom prst="rect">
            <a:avLst/>
          </a:prstGeom>
          <a:noFill/>
        </p:spPr>
        <p:txBody>
          <a:bodyPr wrap="square" rtlCol="0">
            <a:spAutoFit/>
          </a:bodyPr>
          <a:lstStyle/>
          <a:p>
            <a:pPr>
              <a:buFont typeface="Wingdings" pitchFamily="2" charset="2"/>
              <a:buChar char="q"/>
            </a:pPr>
            <a:r>
              <a:rPr lang="en-US" sz="2800" dirty="0"/>
              <a:t> </a:t>
            </a:r>
            <a:r>
              <a:rPr lang="en-US" sz="2800" dirty="0" smtClean="0"/>
              <a:t>Learning about social studies largely emphasized                    trivial facts.</a:t>
            </a:r>
          </a:p>
          <a:p>
            <a:endParaRPr lang="en-US" sz="2800" dirty="0"/>
          </a:p>
          <a:p>
            <a:pPr>
              <a:buFont typeface="Wingdings" pitchFamily="2" charset="2"/>
              <a:buChar char="q"/>
            </a:pPr>
            <a:r>
              <a:rPr lang="en-US" sz="2800" dirty="0"/>
              <a:t> </a:t>
            </a:r>
            <a:r>
              <a:rPr lang="en-US" sz="2800" dirty="0" smtClean="0"/>
              <a:t>The dominant instructional tool was the textbook.</a:t>
            </a:r>
          </a:p>
          <a:p>
            <a:pPr>
              <a:buFont typeface="Wingdings" pitchFamily="2" charset="2"/>
              <a:buChar char="q"/>
            </a:pPr>
            <a:endParaRPr lang="en-US" sz="2800" dirty="0"/>
          </a:p>
          <a:p>
            <a:pPr>
              <a:buFont typeface="Wingdings" pitchFamily="2" charset="2"/>
              <a:buChar char="q"/>
            </a:pPr>
            <a:r>
              <a:rPr lang="en-US" sz="2800" dirty="0"/>
              <a:t> </a:t>
            </a:r>
            <a:r>
              <a:rPr lang="en-US" sz="2800" dirty="0" smtClean="0"/>
              <a:t>Most social studies activities concentrated on large group recitation and lecture.</a:t>
            </a:r>
          </a:p>
          <a:p>
            <a:pPr>
              <a:buFont typeface="Wingdings" pitchFamily="2" charset="2"/>
              <a:buChar char="q"/>
            </a:pPr>
            <a:endParaRPr lang="en-US" sz="2800" dirty="0"/>
          </a:p>
          <a:p>
            <a:pPr>
              <a:buFont typeface="Wingdings" pitchFamily="2" charset="2"/>
              <a:buChar char="q"/>
            </a:pPr>
            <a:r>
              <a:rPr lang="en-US" sz="2800" dirty="0"/>
              <a:t> </a:t>
            </a:r>
            <a:r>
              <a:rPr lang="en-US" sz="2800" dirty="0" smtClean="0"/>
              <a:t>Emotional or affective objectives were not included   as part of the curriculum.</a:t>
            </a:r>
            <a:endParaRPr lang="en-US" sz="2800"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20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28600" y="762001"/>
            <a:ext cx="8686800" cy="3785652"/>
          </a:xfrm>
          <a:prstGeom prst="rect">
            <a:avLst/>
          </a:prstGeom>
          <a:noFill/>
        </p:spPr>
        <p:txBody>
          <a:bodyPr wrap="square" rtlCol="0">
            <a:spAutoFit/>
          </a:bodyPr>
          <a:lstStyle/>
          <a:p>
            <a:pPr algn="ctr"/>
            <a:r>
              <a:rPr lang="en-US" sz="4000" dirty="0" smtClean="0"/>
              <a:t>In addition, although students on a national survey looked forward to social studies and were not afraid to ask questions in social studies, they did not think social studies was as useful as math, English, and science.</a:t>
            </a:r>
            <a:endParaRPr lang="en-US" sz="40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1143001"/>
            <a:ext cx="8686800" cy="3170099"/>
          </a:xfrm>
          <a:prstGeom prst="rect">
            <a:avLst/>
          </a:prstGeom>
          <a:noFill/>
        </p:spPr>
        <p:txBody>
          <a:bodyPr wrap="square" rtlCol="0">
            <a:spAutoFit/>
          </a:bodyPr>
          <a:lstStyle/>
          <a:p>
            <a:pPr algn="ctr"/>
            <a:r>
              <a:rPr lang="en-US" sz="4000" dirty="0" smtClean="0"/>
              <a:t>Many students do not see the link between their social studies program and social participation in the classroom, school, community, nation, and the world.</a:t>
            </a:r>
            <a:endParaRPr lang="en-US" sz="40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6700" y="609600"/>
            <a:ext cx="8610600" cy="3539430"/>
          </a:xfrm>
          <a:prstGeom prst="rect">
            <a:avLst/>
          </a:prstGeom>
          <a:noFill/>
        </p:spPr>
        <p:txBody>
          <a:bodyPr wrap="square" rtlCol="0">
            <a:spAutoFit/>
          </a:bodyPr>
          <a:lstStyle/>
          <a:p>
            <a:pPr algn="ctr"/>
            <a:r>
              <a:rPr lang="en-US" sz="3600" dirty="0" smtClean="0"/>
              <a:t>Two other reasons may account for the less than enthusiastic attitude that many elementary teachers have toward the social studies:</a:t>
            </a:r>
          </a:p>
          <a:p>
            <a:pPr algn="ctr"/>
            <a:endParaRPr lang="en-US" sz="4000" dirty="0" smtClean="0"/>
          </a:p>
          <a:p>
            <a:pPr algn="ctr"/>
            <a:endParaRPr lang="en-US" sz="4000" dirty="0" smtClean="0"/>
          </a:p>
        </p:txBody>
      </p:sp>
      <p:sp>
        <p:nvSpPr>
          <p:cNvPr id="3" name="TextBox 2"/>
          <p:cNvSpPr txBox="1"/>
          <p:nvPr/>
        </p:nvSpPr>
        <p:spPr>
          <a:xfrm>
            <a:off x="685800" y="3429000"/>
            <a:ext cx="7620000" cy="1938992"/>
          </a:xfrm>
          <a:prstGeom prst="rect">
            <a:avLst/>
          </a:prstGeom>
          <a:noFill/>
        </p:spPr>
        <p:txBody>
          <a:bodyPr wrap="square" rtlCol="0">
            <a:spAutoFit/>
          </a:bodyPr>
          <a:lstStyle/>
          <a:p>
            <a:pPr algn="ctr"/>
            <a:r>
              <a:rPr lang="en-US" sz="4000" dirty="0" smtClean="0"/>
              <a:t>Lack of preparation</a:t>
            </a:r>
          </a:p>
          <a:p>
            <a:pPr algn="ctr"/>
            <a:endParaRPr lang="en-US" sz="4000" dirty="0" smtClean="0"/>
          </a:p>
          <a:p>
            <a:pPr algn="ctr"/>
            <a:r>
              <a:rPr lang="en-US" sz="4000" dirty="0" smtClean="0"/>
              <a:t>Lack of interest</a:t>
            </a:r>
            <a:endParaRPr 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318</TotalTime>
  <Words>1082</Words>
  <Application>Microsoft Office PowerPoint</Application>
  <PresentationFormat>On-screen Show (4:3)</PresentationFormat>
  <Paragraphs>125</Paragraphs>
  <Slides>23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Calibri</vt:lpstr>
      <vt:lpstr>Georgia</vt:lpstr>
      <vt:lpstr>Wingdings</vt:lpstr>
      <vt:lpstr>Wingdings 2</vt:lpstr>
      <vt:lpstr>Civic</vt:lpstr>
      <vt:lpstr>Introduction to Elementary Social Studies</vt:lpstr>
      <vt:lpstr>What is the basic purpose of social studies?</vt:lpstr>
      <vt:lpstr>What do you remember about your elementary social studies program?</vt:lpstr>
      <vt:lpstr>What Works Best?</vt:lpstr>
      <vt:lpstr>Think About It…</vt:lpstr>
      <vt:lpstr>PowerPoint Presentation</vt:lpstr>
      <vt:lpstr>PowerPoint Presentation</vt:lpstr>
      <vt:lpstr>PowerPoint Presentation</vt:lpstr>
      <vt:lpstr>PowerPoint Presentation</vt:lpstr>
      <vt:lpstr>PowerPoint Presentation</vt:lpstr>
      <vt:lpstr>PowerPoint Presentation</vt:lpstr>
      <vt:lpstr>What Is Social Studies?</vt:lpstr>
      <vt:lpstr>Not everyone is in agreement…</vt:lpstr>
      <vt:lpstr>National Council for the Social Studies</vt:lpstr>
      <vt:lpstr>NCSS Curriculum Themes/Standards</vt:lpstr>
      <vt:lpstr>PowerPoint Presentation</vt:lpstr>
      <vt:lpstr>Four Major Goals for Citizenship Education</vt:lpstr>
      <vt:lpstr>PowerPoint Presentation</vt:lpstr>
      <vt:lpstr>PowerPoint Presentation</vt:lpstr>
      <vt:lpstr>PowerPoint Presentation</vt:lpstr>
      <vt:lpstr>PowerPoint Presentation</vt:lpstr>
      <vt:lpstr>PowerPoint Presentation</vt:lpstr>
      <vt:lpstr>Different Approaches to Civic Education:</vt:lpstr>
    </vt:vector>
  </TitlesOfParts>
  <Company>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Elementary Social Studies</dc:title>
  <dc:creator>HP Authorized Customer</dc:creator>
  <cp:lastModifiedBy>Lee-Anne Trimble Spalding</cp:lastModifiedBy>
  <cp:revision>31</cp:revision>
  <dcterms:created xsi:type="dcterms:W3CDTF">2008-09-01T18:14:37Z</dcterms:created>
  <dcterms:modified xsi:type="dcterms:W3CDTF">2014-08-25T18:30:50Z</dcterms:modified>
</cp:coreProperties>
</file>